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71" r:id="rId4"/>
    <p:sldId id="272" r:id="rId5"/>
    <p:sldId id="273" r:id="rId6"/>
    <p:sldId id="275" r:id="rId7"/>
    <p:sldId id="284" r:id="rId8"/>
    <p:sldId id="258" r:id="rId9"/>
    <p:sldId id="263" r:id="rId10"/>
    <p:sldId id="278" r:id="rId11"/>
    <p:sldId id="279" r:id="rId12"/>
    <p:sldId id="280" r:id="rId13"/>
    <p:sldId id="266" r:id="rId14"/>
    <p:sldId id="267" r:id="rId15"/>
    <p:sldId id="268" r:id="rId16"/>
    <p:sldId id="281" r:id="rId17"/>
    <p:sldId id="270" r:id="rId18"/>
    <p:sldId id="269" r:id="rId19"/>
    <p:sldId id="282" r:id="rId20"/>
    <p:sldId id="283" r:id="rId21"/>
    <p:sldId id="260" r:id="rId22"/>
    <p:sldId id="262" r:id="rId23"/>
  </p:sldIdLst>
  <p:sldSz cx="9144000" cy="5143500" type="screen16x9"/>
  <p:notesSz cx="6858000" cy="12477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70">
          <p15:clr>
            <a:srgbClr val="9AA0A6"/>
          </p15:clr>
        </p15:guide>
        <p15:guide id="3" pos="476">
          <p15:clr>
            <a:srgbClr val="9AA0A6"/>
          </p15:clr>
        </p15:guide>
        <p15:guide id="4" pos="792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nFyL8CbzQdoXjJJGA/VsQm0rd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ia Canete" initials="" lastIdx="1" clrIdx="0"/>
  <p:cmAuthor id="1" name="Ismael Ibarra Nava" initials="IN" lastIdx="9" clrIdx="1">
    <p:extLst>
      <p:ext uri="{19B8F6BF-5375-455C-9EA6-DF929625EA0E}">
        <p15:presenceInfo xmlns:p15="http://schemas.microsoft.com/office/powerpoint/2012/main" userId="S::iibarra@vitalstrategies.org::b7bd93a2-c748-4a55-9846-e310759f6b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01AB6"/>
    <a:srgbClr val="2F2CA4"/>
    <a:srgbClr val="CE3E9B"/>
    <a:srgbClr val="D75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7" y="91"/>
      </p:cViewPr>
      <p:guideLst>
        <p:guide orient="horz" pos="1620"/>
        <p:guide pos="2670"/>
        <p:guide pos="476"/>
        <p:guide pos="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9T18:24:38.276" idx="1">
    <p:pos x="6000" y="0"/>
    <p:text>poner al final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vlW9Ak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735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AR" dirty="0"/>
              <a:t>Suma 100% por género</a:t>
            </a:r>
            <a:endParaRPr dirty="0"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83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9900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16fb10d9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e16fb10d9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ff1cea225b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ff1cea225b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97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ff1cea225b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ff1cea225b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23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ff1cea225b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ff1cea225b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50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f1cea225b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ff1cea225b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4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562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52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26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7" name="Google Shape;177;p7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8" name="Google Shape;178;p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3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9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4" name="Google Shape;184;p79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5" name="Google Shape;185;p79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79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7" name="Google Shape;187;p7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8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8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2" name="Google Shape;202;p8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8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83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83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8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8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5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5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8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6"/>
          <p:cNvSpPr txBox="1"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8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3"/>
          <p:cNvSpPr txBox="1">
            <a:spLocks noGrp="1"/>
          </p:cNvSpPr>
          <p:nvPr>
            <p:ph type="title"/>
          </p:nvPr>
        </p:nvSpPr>
        <p:spPr>
          <a:xfrm>
            <a:off x="457200" y="863787"/>
            <a:ext cx="68714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1"/>
          <p:cNvSpPr txBox="1">
            <a:spLocks noGrp="1"/>
          </p:cNvSpPr>
          <p:nvPr>
            <p:ph type="title"/>
          </p:nvPr>
        </p:nvSpPr>
        <p:spPr>
          <a:xfrm>
            <a:off x="918882" y="205979"/>
            <a:ext cx="776791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2"/>
          <p:cNvSpPr txBox="1">
            <a:spLocks noGrp="1"/>
          </p:cNvSpPr>
          <p:nvPr>
            <p:ph type="title"/>
          </p:nvPr>
        </p:nvSpPr>
        <p:spPr>
          <a:xfrm>
            <a:off x="918882" y="205979"/>
            <a:ext cx="776791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3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7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5"/>
          <p:cNvSpPr txBox="1">
            <a:spLocks noGrp="1"/>
          </p:cNvSpPr>
          <p:nvPr>
            <p:ph type="title"/>
          </p:nvPr>
        </p:nvSpPr>
        <p:spPr>
          <a:xfrm>
            <a:off x="918882" y="205979"/>
            <a:ext cx="776791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body" idx="1"/>
          </p:nvPr>
        </p:nvSpPr>
        <p:spPr>
          <a:xfrm rot="5400000">
            <a:off x="3105605" y="-986572"/>
            <a:ext cx="3394472" cy="776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title"/>
          </p:nvPr>
        </p:nvSpPr>
        <p:spPr>
          <a:xfrm rot="5400000">
            <a:off x="5961062" y="1868488"/>
            <a:ext cx="339407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82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 trans="27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1" descr="Vital Strategies_Logo_screen_blue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2899" y="4120166"/>
            <a:ext cx="2203168" cy="92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21E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1"/>
          <p:cNvSpPr/>
          <p:nvPr/>
        </p:nvSpPr>
        <p:spPr>
          <a:xfrm rot="-5400000">
            <a:off x="7196667" y="3196167"/>
            <a:ext cx="1955800" cy="1955800"/>
          </a:xfrm>
          <a:prstGeom prst="rtTriangle">
            <a:avLst/>
          </a:prstGeom>
          <a:solidFill>
            <a:srgbClr val="F978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1"/>
          <p:cNvSpPr/>
          <p:nvPr/>
        </p:nvSpPr>
        <p:spPr>
          <a:xfrm rot="10800000">
            <a:off x="6646334" y="-8469"/>
            <a:ext cx="2506133" cy="2506133"/>
          </a:xfrm>
          <a:prstGeom prst="rtTriangle">
            <a:avLst/>
          </a:prstGeom>
          <a:solidFill>
            <a:srgbClr val="0F0E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2000"/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 trans="27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21E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61" name="Google Shape;161;p66" descr="Vital Strategies_Logo_screen_blue_RGB.png"/>
          <p:cNvPicPr preferRelativeResize="0"/>
          <p:nvPr/>
        </p:nvPicPr>
        <p:blipFill rotWithShape="1">
          <a:blip r:embed="rId14">
            <a:alphaModFix/>
          </a:blip>
          <a:srcRect l="6212" r="8350"/>
          <a:stretch/>
        </p:blipFill>
        <p:spPr>
          <a:xfrm>
            <a:off x="7780867" y="4532657"/>
            <a:ext cx="1117601" cy="5472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title" idx="4294967295"/>
          </p:nvPr>
        </p:nvSpPr>
        <p:spPr>
          <a:xfrm>
            <a:off x="0" y="1927225"/>
            <a:ext cx="84455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200"/>
              </a:buClr>
              <a:buSzPts val="2800"/>
              <a:buFont typeface="Arial"/>
              <a:buNone/>
            </a:pPr>
            <a:r>
              <a:rPr lang="en-US" sz="2800" b="0" dirty="0" err="1">
                <a:solidFill>
                  <a:schemeClr val="dk2"/>
                </a:solidFill>
              </a:rPr>
              <a:t>Muertes</a:t>
            </a:r>
            <a:r>
              <a:rPr lang="en-US" sz="2800" b="0" dirty="0">
                <a:solidFill>
                  <a:schemeClr val="dk2"/>
                </a:solidFill>
              </a:rPr>
              <a:t> </a:t>
            </a:r>
            <a:r>
              <a:rPr lang="en-US" sz="2800" b="0" dirty="0" err="1">
                <a:solidFill>
                  <a:schemeClr val="dk2"/>
                </a:solidFill>
              </a:rPr>
              <a:t>Viales</a:t>
            </a:r>
            <a:r>
              <a:rPr lang="en-US" sz="2800" b="0" dirty="0">
                <a:solidFill>
                  <a:schemeClr val="dk2"/>
                </a:solidFill>
              </a:rPr>
              <a:t> 2022. Ciudad de Cordoba </a:t>
            </a:r>
            <a:endParaRPr b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298350" y="2418000"/>
            <a:ext cx="8265986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Iniciativa Global para la Seguridad Vial de Bloomberg Philanthropies (BIGRS)                              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400" y="4287200"/>
            <a:ext cx="1862925" cy="5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 txBox="1"/>
          <p:nvPr/>
        </p:nvSpPr>
        <p:spPr>
          <a:xfrm>
            <a:off x="298350" y="2883275"/>
            <a:ext cx="3499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Ciudad de Córdoba, 01 de Agosto de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28700" y="6995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21E87"/>
              </a:buClr>
              <a:buSzPts val="2000"/>
            </a:pPr>
            <a:r>
              <a:rPr lang="es-AR" sz="2800" b="1" dirty="0">
                <a:solidFill>
                  <a:srgbClr val="003399"/>
                </a:solidFill>
              </a:rPr>
              <a:t>Serie Histórica de Víctimas Fatales 2017-2022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D5C164-AC7B-9AFB-2143-D960E4DE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3" y="912976"/>
            <a:ext cx="5869853" cy="41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07720" y="228490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21E87"/>
              </a:buClr>
              <a:buSzPts val="2000"/>
            </a:pPr>
            <a:r>
              <a:rPr lang="es-AR" sz="2800" b="1" dirty="0">
                <a:solidFill>
                  <a:srgbClr val="003399"/>
                </a:solidFill>
              </a:rPr>
              <a:t>Tasa de Mortalidad 2017-2022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E121DE-175A-12CE-982F-FF7E9773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81" y="751710"/>
            <a:ext cx="5818441" cy="41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469672" y="213331"/>
            <a:ext cx="847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</a:pPr>
            <a:r>
              <a:rPr lang="es-AR" sz="3600" dirty="0">
                <a:solidFill>
                  <a:srgbClr val="003399"/>
                </a:solidFill>
              </a:rPr>
              <a:t>Fallecidos por Tipo de Usuario 2022</a:t>
            </a:r>
            <a:endParaRPr lang="es-AR" dirty="0">
              <a:solidFill>
                <a:srgbClr val="003399"/>
              </a:solidFill>
            </a:endParaRPr>
          </a:p>
        </p:txBody>
      </p:sp>
      <p:sp>
        <p:nvSpPr>
          <p:cNvPr id="9" name="AutoShape 16" descr="Icono cebra peato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828881" y="4732071"/>
            <a:ext cx="6242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C01BF4-B710-AC18-CD32-613803CA4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3" y="1276125"/>
            <a:ext cx="8727359" cy="28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469672" y="213331"/>
            <a:ext cx="847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</a:pPr>
            <a:r>
              <a:rPr lang="es-AR" sz="3600" dirty="0">
                <a:solidFill>
                  <a:srgbClr val="003399"/>
                </a:solidFill>
              </a:rPr>
              <a:t>Fallecidos por Rango de Edad 2022</a:t>
            </a:r>
            <a:endParaRPr lang="es-AR" dirty="0">
              <a:solidFill>
                <a:srgbClr val="003399"/>
              </a:solidFill>
            </a:endParaRPr>
          </a:p>
        </p:txBody>
      </p:sp>
      <p:sp>
        <p:nvSpPr>
          <p:cNvPr id="9" name="AutoShape 16" descr="Icono cebra peato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593" y="994229"/>
            <a:ext cx="1347979" cy="2387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9886" y="4822723"/>
            <a:ext cx="67007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87" y="908823"/>
            <a:ext cx="6391227" cy="36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 descr="Icono cebra peato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726563" y="4750761"/>
            <a:ext cx="57037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1" y="1191758"/>
            <a:ext cx="8566775" cy="2864985"/>
          </a:xfrm>
          <a:prstGeom prst="rect">
            <a:avLst/>
          </a:prstGeom>
        </p:spPr>
      </p:pic>
      <p:sp>
        <p:nvSpPr>
          <p:cNvPr id="23" name="Google Shape;252;p7"/>
          <p:cNvSpPr txBox="1">
            <a:spLocks noGrp="1"/>
          </p:cNvSpPr>
          <p:nvPr>
            <p:ph type="title"/>
          </p:nvPr>
        </p:nvSpPr>
        <p:spPr>
          <a:xfrm>
            <a:off x="469672" y="213331"/>
            <a:ext cx="847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E87"/>
              </a:buClr>
              <a:buSzPts val="2000"/>
              <a:buFont typeface="Arial"/>
              <a:buNone/>
            </a:pPr>
            <a:r>
              <a:rPr lang="es-AR" sz="3600" dirty="0">
                <a:solidFill>
                  <a:srgbClr val="003399"/>
                </a:solidFill>
              </a:rPr>
              <a:t>Fallecidos por Género 2022</a:t>
            </a:r>
            <a:endParaRPr lang="es-A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2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003399"/>
                </a:solidFill>
              </a:rPr>
              <a:t>Fallecidos Según Horario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26563" y="4750761"/>
            <a:ext cx="57037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A0B691-AE28-9BE2-A8FB-F79173B1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35" y="1400895"/>
            <a:ext cx="7972330" cy="25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 descr="Icono cebra peato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>
                <a:solidFill>
                  <a:srgbClr val="003399"/>
                </a:solidFill>
              </a:rPr>
              <a:t>Promedio Porcentual por Tipo de Usuario</a:t>
            </a:r>
            <a:br>
              <a:rPr lang="es-AR" sz="2800" dirty="0">
                <a:solidFill>
                  <a:srgbClr val="003399"/>
                </a:solidFill>
              </a:rPr>
            </a:br>
            <a:r>
              <a:rPr lang="es-AR" sz="1800" dirty="0">
                <a:solidFill>
                  <a:srgbClr val="003399"/>
                </a:solidFill>
              </a:rPr>
              <a:t>2020-2022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70154" y="4804946"/>
            <a:ext cx="5464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4" y="1005568"/>
            <a:ext cx="7497332" cy="35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 descr="Icono cebra peato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400" dirty="0">
                <a:solidFill>
                  <a:srgbClr val="003399"/>
                </a:solidFill>
              </a:rPr>
              <a:t>Promedios de Edad en Víctimas Fatales Por Sexo</a:t>
            </a:r>
            <a:br>
              <a:rPr lang="es-AR" sz="2400" dirty="0">
                <a:solidFill>
                  <a:srgbClr val="003399"/>
                </a:solidFill>
              </a:rPr>
            </a:br>
            <a:r>
              <a:rPr lang="es-AR" sz="1800" dirty="0">
                <a:solidFill>
                  <a:srgbClr val="003399"/>
                </a:solidFill>
              </a:rPr>
              <a:t>2020-2022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66018" y="4747466"/>
            <a:ext cx="55822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58EC46-79E7-8D47-23BD-BADEE5B2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94" y="978405"/>
            <a:ext cx="5370211" cy="37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>
                <a:solidFill>
                  <a:srgbClr val="003399"/>
                </a:solidFill>
              </a:rPr>
              <a:t>Promedio Porcentual por Horario y Género de las Víctimas. 2020-2022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6018" y="4747466"/>
            <a:ext cx="55822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>
                    <a:lumMod val="50000"/>
                  </a:schemeClr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13E8E1-E9C2-DE18-D7FC-12383574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2" y="1118626"/>
            <a:ext cx="7733326" cy="3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5150"/>
          </a:xfrm>
        </p:spPr>
        <p:txBody>
          <a:bodyPr/>
          <a:lstStyle/>
          <a:p>
            <a:pPr algn="ctr"/>
            <a:r>
              <a:rPr lang="es-AR" sz="2800" dirty="0">
                <a:solidFill>
                  <a:srgbClr val="003399"/>
                </a:solidFill>
              </a:rPr>
              <a:t>Distribución Espacial de Siniestros Viales con Víctimas Fatales. 2017-2022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946072" y="962891"/>
            <a:ext cx="3740727" cy="3551959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- Se identificaron 5 Zonas criticas en la ciudad para el periodo mencionado.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- Las etiquetas que figuran en la imagen no reflejan que todos los fallecidos/siniestros sucedieron en esas Avenidas, sino en la zona. </a:t>
            </a:r>
          </a:p>
          <a:p>
            <a:pPr marL="0" indent="0">
              <a:spcBef>
                <a:spcPts val="0"/>
              </a:spcBef>
              <a:buNone/>
            </a:pPr>
            <a:endParaRPr lang="es-MX" sz="70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-CANTIDAD DE VICTIMAS 2017-2022: 489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-CANTIDAD DE SINIESTROS 2017-2022: 473 </a:t>
            </a:r>
          </a:p>
          <a:p>
            <a:pPr marL="0" indent="0">
              <a:spcBef>
                <a:spcPts val="0"/>
              </a:spcBef>
              <a:buNone/>
            </a:pPr>
            <a:endParaRPr lang="es-MX" sz="90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PORCENTAJE GEORREFERENCIADO DEL TOTAL DE LAS BASES 2017-2022: 84% aprox. </a:t>
            </a:r>
          </a:p>
          <a:p>
            <a:pPr marL="0" indent="0">
              <a:spcBef>
                <a:spcPts val="0"/>
              </a:spcBef>
              <a:buNone/>
            </a:pPr>
            <a:endParaRPr lang="es-MX" sz="90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ACLARACIONES METODOLOGICAS SOBRE EL MAPA DE CALOR: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- Se construyo en relación a la cantidad de siniestros acumulados en el periodo mencionado.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Los datos que figuran entre paréntesis es la cantidad de victimas por zona critica.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900" dirty="0">
                <a:solidFill>
                  <a:srgbClr val="003399"/>
                </a:solidFill>
              </a:rPr>
              <a:t>Se buscó el </a:t>
            </a:r>
            <a:r>
              <a:rPr lang="es-MX" sz="900" dirty="0" err="1">
                <a:solidFill>
                  <a:srgbClr val="003399"/>
                </a:solidFill>
              </a:rPr>
              <a:t>centroide</a:t>
            </a:r>
            <a:r>
              <a:rPr lang="es-MX" sz="900" dirty="0">
                <a:solidFill>
                  <a:srgbClr val="003399"/>
                </a:solidFill>
              </a:rPr>
              <a:t> de aquellos polígonos del mapa de densidad, y se colocaron etiquetas para describir la zona crítica según su avenida más transitada posibilita tener una mayor definición de la zona. Esto se debe a que hay barrios conformados por áreas con distinto nivel de circulación y, por otro lado, en la mayoría de las zonas críticas hay una avenida que las atraviesa o se encuentra muy próxima a la misma. </a:t>
            </a:r>
            <a:endParaRPr lang="es-AR" sz="3200" dirty="0">
              <a:solidFill>
                <a:srgbClr val="003399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7398" y="4928056"/>
            <a:ext cx="55822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rgbClr val="002060"/>
                </a:solidFill>
              </a:rPr>
              <a:t>Fuente: Ministerio de Seguridad de la Nación. Observatorio de Seguridad Ciudadana. Provincia de Córdoba</a:t>
            </a:r>
            <a:endParaRPr lang="es-AR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672211-D918-CBBB-FC79-E1AB08C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3" y="924383"/>
            <a:ext cx="4149761" cy="40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5300"/>
          </a:xfrm>
          <a:prstGeom prst="rect">
            <a:avLst/>
          </a:prstGeom>
          <a:solidFill>
            <a:srgbClr val="0F0E74"/>
          </a:solidFill>
          <a:ln>
            <a:noFill/>
          </a:ln>
        </p:spPr>
        <p:txBody>
          <a:bodyPr spcFirstLastPara="1" wrap="square" lIns="411475" tIns="34275" rIns="68575" bIns="2057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100"/>
          </a:p>
        </p:txBody>
      </p:sp>
      <p:sp>
        <p:nvSpPr>
          <p:cNvPr id="635" name="Google Shape;635;p91"/>
          <p:cNvSpPr txBox="1"/>
          <p:nvPr/>
        </p:nvSpPr>
        <p:spPr>
          <a:xfrm>
            <a:off x="0" y="256830"/>
            <a:ext cx="86115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 dirty="0">
                <a:solidFill>
                  <a:schemeClr val="lt1"/>
                </a:solidFill>
                <a:latin typeface="Montserrat"/>
                <a:sym typeface="Montserrat"/>
              </a:rPr>
              <a:t>Algunas</a:t>
            </a:r>
            <a:r>
              <a:rPr lang="pt-BR" sz="3000" b="1" dirty="0">
                <a:solidFill>
                  <a:schemeClr val="lt1"/>
                </a:solidFill>
                <a:latin typeface="Montserrat"/>
                <a:sym typeface="Montserrat"/>
              </a:rPr>
              <a:t> Preguntas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636" name="Google Shape;636;p91"/>
          <p:cNvSpPr txBox="1"/>
          <p:nvPr/>
        </p:nvSpPr>
        <p:spPr>
          <a:xfrm>
            <a:off x="193511" y="1059871"/>
            <a:ext cx="7987598" cy="377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//</a:t>
            </a:r>
            <a:r>
              <a:rPr lang="pt-BR" sz="20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20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s-AR" sz="20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Qué son</a:t>
            </a:r>
            <a:r>
              <a:rPr lang="es-AR" sz="20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los sistemas de datos de seguridad vial?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//</a:t>
            </a:r>
            <a:r>
              <a:rPr lang="es-AR" sz="20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¿</a:t>
            </a:r>
            <a:r>
              <a:rPr lang="es-AR" sz="20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Por qué</a:t>
            </a:r>
            <a:r>
              <a:rPr lang="es-AR" sz="20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son importantes?</a:t>
            </a:r>
          </a:p>
          <a:p>
            <a:pPr>
              <a:spcBef>
                <a:spcPts val="640"/>
              </a:spcBef>
            </a:pPr>
            <a:endParaRPr lang="es-AR" sz="2000" dirty="0">
              <a:solidFill>
                <a:srgbClr val="121E87"/>
              </a:solidFill>
              <a:latin typeface="Montserrat"/>
              <a:ea typeface="Montserrat"/>
              <a:cs typeface="Montserrat"/>
            </a:endParaRPr>
          </a:p>
          <a:p>
            <a:pPr>
              <a:spcBef>
                <a:spcPts val="640"/>
              </a:spcBef>
            </a:pPr>
            <a:endParaRPr lang="pt-BR" sz="2200" dirty="0">
              <a:solidFill>
                <a:srgbClr val="121E87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22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016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16fb10d94_0_81"/>
          <p:cNvSpPr txBox="1"/>
          <p:nvPr/>
        </p:nvSpPr>
        <p:spPr>
          <a:xfrm>
            <a:off x="548850" y="2238300"/>
            <a:ext cx="7379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57;p94"/>
          <p:cNvSpPr txBox="1">
            <a:spLocks noGrp="1"/>
          </p:cNvSpPr>
          <p:nvPr>
            <p:ph type="body" idx="1"/>
          </p:nvPr>
        </p:nvSpPr>
        <p:spPr>
          <a:xfrm>
            <a:off x="467400" y="1362450"/>
            <a:ext cx="7522714" cy="211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7F9"/>
              </a:buClr>
              <a:buSzPts val="4200"/>
              <a:buFont typeface="Arial"/>
              <a:buNone/>
            </a:pPr>
            <a:r>
              <a:rPr lang="es-AR" sz="36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Si tenemos datos, vamos a revisarlos. Si todo lo que tenemos son opiniones, entonces nos quedamos con la mía.”</a:t>
            </a:r>
            <a:endParaRPr lang="es-AR" sz="36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58;p94"/>
          <p:cNvSpPr txBox="1"/>
          <p:nvPr/>
        </p:nvSpPr>
        <p:spPr>
          <a:xfrm>
            <a:off x="3008914" y="4188502"/>
            <a:ext cx="49812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BR" sz="1200" dirty="0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  <a:sym typeface="Montserrat"/>
              </a:rPr>
              <a:t>Jim </a:t>
            </a:r>
            <a:r>
              <a:rPr lang="pt-BR" sz="1200" dirty="0" err="1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  <a:sym typeface="Montserrat"/>
              </a:rPr>
              <a:t>Barksdale</a:t>
            </a:r>
            <a:r>
              <a:rPr lang="pt-BR" sz="1200" dirty="0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200" dirty="0" err="1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  <a:sym typeface="Montserrat"/>
              </a:rPr>
              <a:t>Ejecutivo</a:t>
            </a:r>
            <a:r>
              <a:rPr lang="pt-BR" sz="1200" dirty="0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1200" dirty="0" err="1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</a:rPr>
              <a:t>former</a:t>
            </a:r>
            <a:r>
              <a:rPr lang="es-AR" sz="1200" dirty="0">
                <a:solidFill>
                  <a:srgbClr val="FFFFFF"/>
                </a:solidFill>
                <a:highlight>
                  <a:srgbClr val="1A0E74"/>
                </a:highlight>
                <a:latin typeface="Montserrat"/>
                <a:ea typeface="Montserrat"/>
                <a:cs typeface="Montserrat"/>
              </a:rPr>
              <a:t> Netscape CEO</a:t>
            </a:r>
            <a:endParaRPr sz="1200" dirty="0">
              <a:solidFill>
                <a:srgbClr val="FFFFFF"/>
              </a:solidFill>
              <a:highlight>
                <a:srgbClr val="1A0E7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0"/>
          <p:cNvSpPr txBox="1"/>
          <p:nvPr/>
        </p:nvSpPr>
        <p:spPr>
          <a:xfrm>
            <a:off x="709595" y="2027025"/>
            <a:ext cx="737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1C0079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sz="1400" b="0" i="0" u="none" strike="noStrike" cap="none">
              <a:solidFill>
                <a:srgbClr val="1C00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575" y="4371125"/>
            <a:ext cx="1694802" cy="4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5300"/>
          </a:xfrm>
          <a:prstGeom prst="rect">
            <a:avLst/>
          </a:prstGeom>
          <a:solidFill>
            <a:srgbClr val="0F0E74"/>
          </a:solidFill>
          <a:ln>
            <a:noFill/>
          </a:ln>
        </p:spPr>
        <p:txBody>
          <a:bodyPr spcFirstLastPara="1" wrap="square" lIns="411475" tIns="34275" rIns="68575" bIns="2057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100" dirty="0"/>
          </a:p>
        </p:txBody>
      </p:sp>
      <p:sp>
        <p:nvSpPr>
          <p:cNvPr id="643" name="Google Shape;643;p92"/>
          <p:cNvSpPr txBox="1"/>
          <p:nvPr/>
        </p:nvSpPr>
        <p:spPr>
          <a:xfrm>
            <a:off x="259900" y="270684"/>
            <a:ext cx="861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Sistemas de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vial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644" name="Google Shape;644;p92"/>
          <p:cNvSpPr txBox="1"/>
          <p:nvPr/>
        </p:nvSpPr>
        <p:spPr>
          <a:xfrm>
            <a:off x="370500" y="1176900"/>
            <a:ext cx="7953443" cy="293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//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Las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lesiones y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muertes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tránsito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i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problema de </a:t>
            </a:r>
            <a:r>
              <a:rPr lang="pt-BR" sz="2200" i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salud</a:t>
            </a:r>
            <a:r>
              <a:rPr lang="pt-BR" sz="2200" i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pública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necesitan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vigilarse</a:t>
            </a:r>
            <a:endParaRPr sz="2200" b="1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//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sistema de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vigilancia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epidemiológica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tiene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por objetivo.</a:t>
            </a:r>
            <a:endParaRPr sz="2200" b="1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recolección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análisis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diseminación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continua y sistemática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relacionados a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evento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sanitario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[</a:t>
            </a:r>
            <a:r>
              <a:rPr lang="pt-BR" sz="1900" i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lesiones y </a:t>
            </a:r>
            <a:r>
              <a:rPr lang="pt-BR" sz="1900" i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muertes</a:t>
            </a:r>
            <a:r>
              <a:rPr lang="pt-BR" sz="1900" i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1900" i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tránsito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] para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usarse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salud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pública que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reduzcan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morbimortalidad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asociada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mejorar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salud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[</a:t>
            </a:r>
            <a:r>
              <a:rPr lang="pt-BR" sz="19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poblacional</a:t>
            </a:r>
            <a:r>
              <a:rPr lang="pt-BR" sz="19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]”</a:t>
            </a:r>
            <a:endParaRPr sz="19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2546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3"/>
          <p:cNvSpPr txBox="1"/>
          <p:nvPr/>
        </p:nvSpPr>
        <p:spPr>
          <a:xfrm>
            <a:off x="1" y="0"/>
            <a:ext cx="9144000" cy="10460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Sistemas de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r>
              <a:rPr lang="pt-BR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vial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93"/>
          <p:cNvSpPr txBox="1"/>
          <p:nvPr/>
        </p:nvSpPr>
        <p:spPr>
          <a:xfrm>
            <a:off x="259900" y="1431559"/>
            <a:ext cx="82929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//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refiere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las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personas [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instituciones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],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procesos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hardware y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software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intervienen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recolección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gestión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2200" b="1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b="1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relacionada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con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siniestros</a:t>
            </a:r>
            <a:r>
              <a:rPr lang="pt-BR" sz="2200" dirty="0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2200" dirty="0" err="1">
                <a:solidFill>
                  <a:srgbClr val="121E87"/>
                </a:solidFill>
                <a:latin typeface="Montserrat"/>
                <a:ea typeface="Montserrat"/>
                <a:cs typeface="Montserrat"/>
                <a:sym typeface="Montserrat"/>
              </a:rPr>
              <a:t>tránsito</a:t>
            </a:r>
            <a:endParaRPr sz="22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 dirty="0">
              <a:solidFill>
                <a:srgbClr val="121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0746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5300"/>
          </a:xfrm>
          <a:prstGeom prst="rect">
            <a:avLst/>
          </a:prstGeom>
          <a:solidFill>
            <a:srgbClr val="0F0E74"/>
          </a:solidFill>
          <a:ln>
            <a:noFill/>
          </a:ln>
        </p:spPr>
        <p:txBody>
          <a:bodyPr spcFirstLastPara="1" wrap="square" lIns="411475" tIns="34275" rIns="68575" bIns="2057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100"/>
          </a:p>
        </p:txBody>
      </p:sp>
      <p:sp>
        <p:nvSpPr>
          <p:cNvPr id="668" name="Google Shape;668;p95"/>
          <p:cNvSpPr txBox="1"/>
          <p:nvPr/>
        </p:nvSpPr>
        <p:spPr>
          <a:xfrm>
            <a:off x="319700" y="284538"/>
            <a:ext cx="8611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Importancia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95"/>
          <p:cNvSpPr txBox="1"/>
          <p:nvPr/>
        </p:nvSpPr>
        <p:spPr>
          <a:xfrm>
            <a:off x="319700" y="1149927"/>
            <a:ext cx="7667445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es-A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Concientizar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sobre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magnitud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real de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siniestros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tránsito</a:t>
            </a:r>
            <a:endParaRPr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Convencer a </a:t>
            </a:r>
            <a:r>
              <a:rPr lang="pt-BR" sz="2000" b="1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tomadores de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decisiones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sobre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demanda real de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eficaces</a:t>
            </a:r>
            <a:endParaRPr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Identificar 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problemas y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factores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riesgo</a:t>
            </a:r>
            <a:endParaRPr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Caracterizar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áreas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prioritarias</a:t>
            </a:r>
            <a:endParaRPr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Formular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estrategias</a:t>
            </a:r>
            <a:endParaRPr sz="20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Definir 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metas</a:t>
            </a:r>
            <a:endParaRPr sz="2000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A0E74"/>
              </a:buClr>
              <a:buSzPts val="2200"/>
              <a:buFont typeface="Montserrat"/>
              <a:buAutoNum type="alphaUcPeriod"/>
            </a:pPr>
            <a:r>
              <a:rPr lang="pt-BR" sz="2000" b="1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Monitorear</a:t>
            </a:r>
            <a:r>
              <a:rPr lang="pt-BR" sz="2000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desempeño</a:t>
            </a:r>
            <a:endParaRPr sz="2000" dirty="0">
              <a:solidFill>
                <a:srgbClr val="003399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 dirty="0">
              <a:solidFill>
                <a:srgbClr val="121E87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00184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046666"/>
            <a:ext cx="6871447" cy="2885253"/>
          </a:xfrm>
        </p:spPr>
        <p:txBody>
          <a:bodyPr/>
          <a:lstStyle/>
          <a:p>
            <a:pPr lvl="0" algn="ctr"/>
            <a:br>
              <a:rPr lang="es-MX" sz="36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s-MX" sz="36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s-MX" sz="36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s-MX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600" dirty="0">
                <a:solidFill>
                  <a:srgbClr val="003399"/>
                </a:solidFill>
              </a:rPr>
              <a:t>Reporte Corto de Muertes Viales</a:t>
            </a:r>
            <a:br>
              <a:rPr lang="es-MX" sz="3600" dirty="0">
                <a:solidFill>
                  <a:srgbClr val="003399"/>
                </a:solidFill>
              </a:rPr>
            </a:br>
            <a:r>
              <a:rPr lang="es-MX" sz="3600" dirty="0">
                <a:solidFill>
                  <a:srgbClr val="003399"/>
                </a:solidFill>
              </a:rPr>
              <a:t>2022</a:t>
            </a:r>
            <a:br>
              <a:rPr lang="es-MX" sz="3600" dirty="0">
                <a:solidFill>
                  <a:srgbClr val="003399"/>
                </a:solidFill>
              </a:rPr>
            </a:br>
            <a:br>
              <a:rPr lang="es-MX" sz="6600" b="0" dirty="0">
                <a:solidFill>
                  <a:schemeClr val="bg1">
                    <a:lumMod val="65000"/>
                  </a:schemeClr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484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/>
          <p:nvPr/>
        </p:nvSpPr>
        <p:spPr>
          <a:xfrm>
            <a:off x="3857550" y="2634508"/>
            <a:ext cx="2468065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03399"/>
                </a:solidFill>
              </a:rPr>
              <a:t>PARQUE AUTOMOTOR</a:t>
            </a:r>
            <a:endParaRPr b="1" i="0" u="none" strike="noStrike" cap="none" dirty="0">
              <a:solidFill>
                <a:srgbClr val="003399"/>
              </a:solidFill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3857550" y="3041825"/>
            <a:ext cx="2174858" cy="16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AR" dirty="0">
                <a:solidFill>
                  <a:srgbClr val="003399"/>
                </a:solidFill>
              </a:rPr>
              <a:t>35% del parque automotor de la provincia lo encontramos en la ciudad de Córdoba.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AR" sz="1100" dirty="0">
                <a:solidFill>
                  <a:srgbClr val="003399"/>
                </a:solidFill>
              </a:rPr>
              <a:t>La variación interanual 2022 con respecto a 2021 fue de 1,17% </a:t>
            </a:r>
          </a:p>
        </p:txBody>
      </p:sp>
      <p:sp>
        <p:nvSpPr>
          <p:cNvPr id="245" name="Google Shape;245;p4"/>
          <p:cNvSpPr txBox="1"/>
          <p:nvPr/>
        </p:nvSpPr>
        <p:spPr>
          <a:xfrm>
            <a:off x="231431" y="232305"/>
            <a:ext cx="3054693" cy="100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4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DATOS DE CONTEXTO CIUDAD DE CORDOBA 2022</a:t>
            </a:r>
            <a:endParaRPr sz="1400" b="1" i="0" u="none" strike="noStrike" cap="none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4042252" y="373493"/>
            <a:ext cx="2098659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03399"/>
                </a:solidFill>
              </a:rPr>
              <a:t>POBLACIÓN</a:t>
            </a:r>
            <a:endParaRPr sz="1400" b="1" i="0" u="none" strike="noStrike" cap="none" dirty="0">
              <a:solidFill>
                <a:srgbClr val="003399"/>
              </a:solidFill>
              <a:sym typeface="Arial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3824563" y="951930"/>
            <a:ext cx="2534035" cy="132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900"/>
            </a:pPr>
            <a:r>
              <a:rPr lang="es-AR" dirty="0">
                <a:solidFill>
                  <a:srgbClr val="003399"/>
                </a:solidFill>
              </a:rPr>
              <a:t>39%</a:t>
            </a:r>
            <a:r>
              <a:rPr lang="es-AR" sz="900" dirty="0">
                <a:solidFill>
                  <a:srgbClr val="003399"/>
                </a:solidFill>
              </a:rPr>
              <a:t> </a:t>
            </a:r>
            <a:r>
              <a:rPr lang="es-AR" dirty="0">
                <a:solidFill>
                  <a:srgbClr val="003399"/>
                </a:solidFill>
              </a:rPr>
              <a:t>de la población provincial se encuentra en la ciudad de Córdoba. </a:t>
            </a:r>
          </a:p>
          <a:p>
            <a:pPr lvl="0">
              <a:lnSpc>
                <a:spcPct val="115000"/>
              </a:lnSpc>
              <a:buSzPts val="900"/>
            </a:pPr>
            <a:r>
              <a:rPr lang="es-AR" sz="1100" dirty="0">
                <a:solidFill>
                  <a:srgbClr val="003399"/>
                </a:solidFill>
              </a:rPr>
              <a:t>La variación interanual 2022 con respecto a 2021 fue de 1,4%.</a:t>
            </a:r>
            <a:endParaRPr sz="1100" dirty="0">
              <a:solidFill>
                <a:srgbClr val="003399"/>
              </a:solidFill>
            </a:endParaRPr>
          </a:p>
        </p:txBody>
      </p:sp>
      <p:pic>
        <p:nvPicPr>
          <p:cNvPr id="3" name="Imagen 2" descr="Population Clipart Images - img-met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76" y="733793"/>
            <a:ext cx="1287923" cy="1456603"/>
          </a:xfrm>
          <a:prstGeom prst="rect">
            <a:avLst/>
          </a:prstGeom>
        </p:spPr>
      </p:pic>
      <p:pic>
        <p:nvPicPr>
          <p:cNvPr id="1028" name="Picture 4" descr="Vehículos y motocicletas con conductores... | Premium Vector #Freepik  #vector #coche #personas #ciudad #verano | Conducir coche, Logotipos de  coches, Conduct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74" y="2994808"/>
            <a:ext cx="1613125" cy="14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121665-819B-1886-569E-AC7EEBFBE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22" y="836062"/>
            <a:ext cx="2762204" cy="37639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/>
          <p:nvPr/>
        </p:nvSpPr>
        <p:spPr>
          <a:xfrm>
            <a:off x="3857550" y="2634508"/>
            <a:ext cx="2468065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 err="1">
                <a:solidFill>
                  <a:srgbClr val="003399"/>
                </a:solidFill>
              </a:rPr>
              <a:t>Siniestros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Viales</a:t>
            </a:r>
            <a:endParaRPr b="1" i="0" u="none" strike="noStrike" cap="none" dirty="0">
              <a:solidFill>
                <a:srgbClr val="003399"/>
              </a:solidFill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3713031" y="2994808"/>
            <a:ext cx="2174858" cy="153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AR" dirty="0">
                <a:solidFill>
                  <a:srgbClr val="003399"/>
                </a:solidFill>
              </a:rPr>
              <a:t>18% de las muertes de la provincia, suceden en la ciudad de Córdoba.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AR" sz="1100" dirty="0">
                <a:solidFill>
                  <a:srgbClr val="003399"/>
                </a:solidFill>
              </a:rPr>
              <a:t>Se registraron 66 muertes en la Ciudad (sin variación interanual)</a:t>
            </a:r>
          </a:p>
        </p:txBody>
      </p:sp>
      <p:sp>
        <p:nvSpPr>
          <p:cNvPr id="245" name="Google Shape;245;p4"/>
          <p:cNvSpPr txBox="1"/>
          <p:nvPr/>
        </p:nvSpPr>
        <p:spPr>
          <a:xfrm>
            <a:off x="469924" y="345479"/>
            <a:ext cx="2168100" cy="8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AR" sz="14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DATOS DE CONTEXTO CIUDAD DE CORDOBA 2022</a:t>
            </a:r>
            <a:endParaRPr sz="1400" b="1" i="0" u="none" strike="noStrike" cap="none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3933749" y="625924"/>
            <a:ext cx="2098659" cy="59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003399"/>
                </a:solidFill>
              </a:rPr>
              <a:t>PARQUE MOTOVEHICULAR</a:t>
            </a:r>
            <a:endParaRPr sz="1400" b="1" i="0" u="none" strike="noStrike" cap="none" dirty="0">
              <a:solidFill>
                <a:srgbClr val="003399"/>
              </a:solidFill>
              <a:sym typeface="Arial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3760732" y="1175730"/>
            <a:ext cx="2465309" cy="145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900"/>
            </a:pPr>
            <a:r>
              <a:rPr lang="es-AR" dirty="0">
                <a:solidFill>
                  <a:srgbClr val="003399"/>
                </a:solidFill>
              </a:rPr>
              <a:t>31%</a:t>
            </a:r>
            <a:r>
              <a:rPr lang="es-AR" sz="900" dirty="0">
                <a:solidFill>
                  <a:srgbClr val="003399"/>
                </a:solidFill>
              </a:rPr>
              <a:t> </a:t>
            </a:r>
            <a:r>
              <a:rPr lang="es-AR" dirty="0">
                <a:solidFill>
                  <a:srgbClr val="003399"/>
                </a:solidFill>
              </a:rPr>
              <a:t>de los </a:t>
            </a:r>
            <a:r>
              <a:rPr lang="es-AR" dirty="0" err="1">
                <a:solidFill>
                  <a:srgbClr val="003399"/>
                </a:solidFill>
              </a:rPr>
              <a:t>motovehiculos</a:t>
            </a:r>
            <a:r>
              <a:rPr lang="es-AR" dirty="0">
                <a:solidFill>
                  <a:srgbClr val="003399"/>
                </a:solidFill>
              </a:rPr>
              <a:t> de la provincia, se encuentran en la ciudad de Córdoba. </a:t>
            </a:r>
          </a:p>
          <a:p>
            <a:pPr lvl="0">
              <a:lnSpc>
                <a:spcPct val="115000"/>
              </a:lnSpc>
              <a:buSzPts val="900"/>
            </a:pPr>
            <a:r>
              <a:rPr lang="es-AR" sz="1100" dirty="0">
                <a:solidFill>
                  <a:srgbClr val="003399"/>
                </a:solidFill>
              </a:rPr>
              <a:t>La variación interanual 2022 con respecto a 2021 fue de 3,38%.</a:t>
            </a:r>
            <a:endParaRPr sz="1100" dirty="0">
              <a:solidFill>
                <a:srgbClr val="003399"/>
              </a:solidFill>
            </a:endParaRPr>
          </a:p>
        </p:txBody>
      </p:sp>
      <p:pic>
        <p:nvPicPr>
          <p:cNvPr id="2050" name="Picture 2" descr="Mi Licencia &gt; Municipalidad de Córd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42" y="625924"/>
            <a:ext cx="2359159" cy="14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tadísticas | VI CIS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32" y="2634508"/>
            <a:ext cx="232636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121665-819B-1886-569E-AC7EEBFBE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22" y="855798"/>
            <a:ext cx="2762204" cy="37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8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D7DDC5-F070-D53A-3942-27A74CD0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49" y="159018"/>
            <a:ext cx="3425970" cy="47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tal Strategies">
      <a:dk1>
        <a:srgbClr val="000000"/>
      </a:dk1>
      <a:lt1>
        <a:srgbClr val="FFFFFF"/>
      </a:lt1>
      <a:dk2>
        <a:srgbClr val="121E87"/>
      </a:dk2>
      <a:lt2>
        <a:srgbClr val="F97859"/>
      </a:lt2>
      <a:accent1>
        <a:srgbClr val="121E87"/>
      </a:accent1>
      <a:accent2>
        <a:srgbClr val="F9785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97859"/>
      </a:hlink>
      <a:folHlink>
        <a:srgbClr val="121E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777</Words>
  <Application>Microsoft Office PowerPoint</Application>
  <PresentationFormat>Presentación en pantalla (16:9)</PresentationFormat>
  <Paragraphs>75</Paragraphs>
  <Slides>21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Lora</vt:lpstr>
      <vt:lpstr>Montserrat</vt:lpstr>
      <vt:lpstr>Office Theme</vt:lpstr>
      <vt:lpstr>Custom Design</vt:lpstr>
      <vt:lpstr>Muertes Viales 2022. Ciudad de Cordoba </vt:lpstr>
      <vt:lpstr>Presentación de PowerPoint</vt:lpstr>
      <vt:lpstr>Presentación de PowerPoint</vt:lpstr>
      <vt:lpstr>Presentación de PowerPoint</vt:lpstr>
      <vt:lpstr>Presentación de PowerPoint</vt:lpstr>
      <vt:lpstr>    Reporte Corto de Muertes Viales 2022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Fallecidos por Tipo de Usuario 2022</vt:lpstr>
      <vt:lpstr>Fallecidos por Rango de Edad 2022</vt:lpstr>
      <vt:lpstr>Fallecidos por Género 2022</vt:lpstr>
      <vt:lpstr>Fallecidos Según Horario</vt:lpstr>
      <vt:lpstr>Promedio Porcentual por Tipo de Usuario 2020-2022</vt:lpstr>
      <vt:lpstr>Promedios de Edad en Víctimas Fatales Por Sexo 2020-2022</vt:lpstr>
      <vt:lpstr>Promedio Porcentual por Horario y Género de las Víctimas. 2020-2022</vt:lpstr>
      <vt:lpstr>Distribución Espacial de Siniestros Viales con Víctimas Fatales. 2017-2022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Workshop en Seguridad Vial para Periodistas</dc:title>
  <dc:creator>Diego .</dc:creator>
  <cp:lastModifiedBy>Roberto</cp:lastModifiedBy>
  <cp:revision>106</cp:revision>
  <dcterms:modified xsi:type="dcterms:W3CDTF">2023-08-01T12:50:25Z</dcterms:modified>
</cp:coreProperties>
</file>